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70" r:id="rId4"/>
    <p:sldId id="272" r:id="rId5"/>
    <p:sldId id="273" r:id="rId6"/>
    <p:sldId id="274" r:id="rId7"/>
    <p:sldId id="275" r:id="rId8"/>
    <p:sldId id="276" r:id="rId9"/>
    <p:sldId id="279" r:id="rId10"/>
    <p:sldId id="277" r:id="rId11"/>
    <p:sldId id="280" r:id="rId12"/>
    <p:sldId id="278" r:id="rId13"/>
    <p:sldId id="261" r:id="rId14"/>
    <p:sldId id="269" r:id="rId15"/>
  </p:sldIdLst>
  <p:sldSz cx="12192000" cy="6858000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25599-F584-4AA0-AEDB-287D17EDA1F7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08C5D-454B-4CC2-96B8-45C801613C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09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Kompetenz durch spezielle Ausbildung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Fachkräfte für Konservierung-Restaurierung beurteilen und greifen direkt in das materielle Gefüge des Kulturerbes ein.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Maßnahmen basieren auf Technik und Wissenschaft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Die vorgenommenen Arbeiten entsprechen dem neuesten technischen und wissenschaftlichen Stand.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Restaurierungsethik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Rahmen für restauratorisches Handeln.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Berücksichtigung von Besonderheiten des Kulturerbes.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Veränderungen müssen vom Original unterscheidbar bleiben, zukünftige Maßnahmen ermöglichen und auf das Notwendige beschränkt sein.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Bestandsaufnahmen vor Maßnahmen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Erhebung von Herstellungsprozessen, Intentionen und Einwirkungen auf Kulturgut mittels geistes- und naturwissenschaftlicher Methoden.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Objektbewertung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Speziell im nationalen und internationalen Leihverkehr von Museen und Sammlungen relevant.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Umfassende Dokumentation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Aufzeichnungen aller Untersuchungen, Maßnahmen, Methoden und Materialien.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Zustandsprotokolle im Leihverkehr sind ein zentraler Bestandteil für Erhalt und Historie.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08C5D-454B-4CC2-96B8-45C801613CB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43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5B486-8C93-20A1-26D8-E550BE38C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8C09A45-9F50-0915-D62E-940ED93276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1B409ED-63BD-9D60-3450-E8187BF19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Kompetenz durch spezielle Ausbildung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Fachkräfte für Konservierung-Restaurierung beurteilen und greifen direkt in das materielle Gefüge des Kulturerbes ein.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Maßnahmen basieren auf Technik und Wissenschaft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Die vorgenommenen Arbeiten entsprechen dem neuesten technischen und wissenschaftlichen Stand.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Restaurierungsethik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Rahmen für restauratorisches Handeln.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Berücksichtigung von Besonderheiten des Kulturerbes.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Veränderungen müssen vom Original unterscheidbar bleiben, zukünftige Maßnahmen ermöglichen und auf das Notwendige beschränkt sein.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Bestandsaufnahmen vor Maßnahmen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Erhebung von Herstellungsprozessen, Intentionen und Einwirkungen auf Kulturgut mittels geistes- und naturwissenschaftlicher Methoden.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Objektbewertung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Speziell im nationalen und internationalen Leihverkehr von Museen und Sammlungen relevant.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Umfassende Dokumentation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Aufzeichnungen aller Untersuchungen, Maßnahmen, Methoden und Materialien.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Zustandsprotokolle im Leihverkehr sind ein zentraler Bestandteil für Erhalt und Historie.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4AA151-ABB7-A06C-006D-452D2FEFA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08C5D-454B-4CC2-96B8-45C801613CB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72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CE942-9313-795C-9507-293DE7432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3F67431-57B4-AC1B-6A74-119320E9BE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36F8987-B825-3CF7-485B-65C65E58D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Kompetenz durch spezielle Ausbildung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Fachkräfte für Konservierung-Restaurierung beurteilen und greifen direkt in das materielle Gefüge des Kulturerbes ein.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Maßnahmen basieren auf Technik und Wissenschaft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Die vorgenommenen Arbeiten entsprechen dem neuesten technischen und wissenschaftlichen Stand.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Restaurierungsethik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Rahmen für restauratorisches Handeln.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Berücksichtigung von Besonderheiten des Kulturerbes.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Veränderungen müssen vom Original unterscheidbar bleiben, zukünftige Maßnahmen ermöglichen und auf das Notwendige beschränkt sein.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Bestandsaufnahmen vor Maßnahmen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Erhebung von Herstellungsprozessen, Intentionen und Einwirkungen auf Kulturgut mittels geistes- und naturwissenschaftlicher Methoden.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Objektbewertung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Speziell im nationalen und internationalen Leihverkehr von Museen und Sammlungen relevant.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Umfassende Dokumentation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Aufzeichnungen aller Untersuchungen, Maßnahmen, Methoden und Materialien.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Zustandsprotokolle im Leihverkehr sind ein zentraler Bestandteil für Erhalt und Historie.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7E3BB2-A70A-4BB0-5C51-F1226C241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08C5D-454B-4CC2-96B8-45C801613CB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767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9D139-C763-7B67-093A-B49E63DDE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781A6F4-95F2-9403-CC2C-146E5BB5A4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0473AD5-1765-79CD-35BE-9D1C0FDE5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Kompetenz durch spezielle Ausbildung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Fachkräfte für Konservierung-Restaurierung beurteilen und greifen direkt in das materielle Gefüge des Kulturerbes ein.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Maßnahmen basieren auf Technik und Wissenschaft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Die vorgenommenen Arbeiten entsprechen dem neuesten technischen und wissenschaftlichen Stand.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Restaurierungsethik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Rahmen für restauratorisches Handeln.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Berücksichtigung von Besonderheiten des Kulturerbes.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Veränderungen müssen vom Original unterscheidbar bleiben, zukünftige Maßnahmen ermöglichen und auf das Notwendige beschränkt sein.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Bestandsaufnahmen vor Maßnahmen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Erhebung von Herstellungsprozessen, Intentionen und Einwirkungen auf Kulturgut mittels geistes- und naturwissenschaftlicher Methoden.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Objektbewertung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Speziell im nationalen und internationalen Leihverkehr von Museen und Sammlungen relevant.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Umfassende Dokumentation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Aufzeichnungen aller Untersuchungen, Maßnahmen, Methoden und Materialien.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Zustandsprotokolle im Leihverkehr sind ein zentraler Bestandteil für Erhalt und Historie.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EA18FD-F29F-BF13-BA61-D0D7B9211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08C5D-454B-4CC2-96B8-45C801613CB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671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8986A-32F6-7C69-F755-AAEAFB890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3120D34-6AF1-13F7-BDFA-2E5F234CE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2173839-48CE-CCDC-DD59-6DDE786CC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Kompetenz durch spezielle Ausbildung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Fachkräfte für Konservierung-Restaurierung beurteilen und greifen direkt in das materielle Gefüge des Kulturerbes ein.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Maßnahmen basieren auf Technik und Wissenschaft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Die vorgenommenen Arbeiten entsprechen dem neuesten technischen und wissenschaftlichen Stand.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Restaurierungsethik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Rahmen für restauratorisches Handeln.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Berücksichtigung von Besonderheiten des Kulturerbes.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Veränderungen müssen vom Original unterscheidbar bleiben, zukünftige Maßnahmen ermöglichen und auf das Notwendige beschränkt sein.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Bestandsaufnahmen vor Maßnahmen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Erhebung von Herstellungsprozessen, Intentionen und Einwirkungen auf Kulturgut mittels geistes- und naturwissenschaftlicher Methoden.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Objektbewertung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Speziell im nationalen und internationalen Leihverkehr von Museen und Sammlungen relevant.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Umfassende Dokumentation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Aufzeichnungen aller Untersuchungen, Maßnahmen, Methoden und Materialien.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Zustandsprotokolle im Leihverkehr sind ein zentraler Bestandteil für Erhalt und Historie.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DFDE9F-917D-84E5-2EB4-B856D51429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08C5D-454B-4CC2-96B8-45C801613CB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885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35661-6CE4-50E7-2750-9F5F40829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BE5D027-2D00-CB04-029F-79A0E377B6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5F2327C-2970-4934-85BE-1E4199C70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Kompetenz durch spezielle Ausbildung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Fachkräfte für Konservierung-Restaurierung beurteilen und greifen direkt in das materielle Gefüge des Kulturerbes ein.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Maßnahmen basieren auf Technik und Wissenschaft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Die vorgenommenen Arbeiten entsprechen dem neuesten technischen und wissenschaftlichen Stand.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Restaurierungsethik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Rahmen für restauratorisches Handeln.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Berücksichtigung von Besonderheiten des Kulturerbes.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Veränderungen müssen vom Original unterscheidbar bleiben, zukünftige Maßnahmen ermöglichen und auf das Notwendige beschränkt sein.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Bestandsaufnahmen vor Maßnahmen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Erhebung von Herstellungsprozessen, Intentionen und Einwirkungen auf Kulturgut mittels geistes- und naturwissenschaftlicher Methoden.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Objektbewertung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Speziell im nationalen und internationalen Leihverkehr von Museen und Sammlungen relevant.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Umfassende Dokumentation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Aufzeichnungen aller Untersuchungen, Maßnahmen, Methoden und Materialien.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Zustandsprotokolle im Leihverkehr sind ein zentraler Bestandteil für Erhalt und Historie.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26CB78-4207-3EC8-A657-42F7054AF4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08C5D-454B-4CC2-96B8-45C801613CB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754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34300-A7D7-53D2-7B02-CFE5DC217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C480F30-9419-3FFC-FF90-AF63222FAA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A2B8EAA-4EBB-C49C-226C-9ECDEFF39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Kompetenz durch spezielle Ausbildung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Fachkräfte für Konservierung-Restaurierung beurteilen und greifen direkt in das materielle Gefüge des Kulturerbes ein.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Maßnahmen basieren auf Technik und Wissenschaft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Die vorgenommenen Arbeiten entsprechen dem neuesten technischen und wissenschaftlichen Stand.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Restaurierungsethik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Rahmen für restauratorisches Handeln.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Berücksichtigung von Besonderheiten des Kulturerbes.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Veränderungen müssen vom Original unterscheidbar bleiben, zukünftige Maßnahmen ermöglichen und auf das Notwendige beschränkt sein.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Bestandsaufnahmen vor Maßnahmen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Erhebung von Herstellungsprozessen, Intentionen und Einwirkungen auf Kulturgut mittels geistes- und naturwissenschaftlicher Methoden.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Objektbewertung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Speziell im nationalen und internationalen Leihverkehr von Museen und Sammlungen relevant.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Umfassende Dokumentation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Aufzeichnungen aller Untersuchungen, Maßnahmen, Methoden und Materialien.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Zustandsprotokolle im Leihverkehr sind ein zentraler Bestandteil für Erhalt und Historie.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776272-A83E-3CE0-8128-CCB609A2BF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08C5D-454B-4CC2-96B8-45C801613CB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806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18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8859240" y="63622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E49AF4B-CE33-471F-A563-3D81C6899562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1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41" name="CustomShape 3"/>
          <p:cNvSpPr/>
          <p:nvPr/>
        </p:nvSpPr>
        <p:spPr>
          <a:xfrm>
            <a:off x="1043857" y="3707296"/>
            <a:ext cx="9591012" cy="2306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7200" b="1" spc="-1" dirty="0">
                <a:solidFill>
                  <a:srgbClr val="FFFFFF"/>
                </a:solidFill>
                <a:latin typeface="Roboto"/>
                <a:ea typeface="Roboto"/>
              </a:rPr>
              <a:t>Verband der</a:t>
            </a:r>
          </a:p>
          <a:p>
            <a:pPr>
              <a:lnSpc>
                <a:spcPct val="100000"/>
              </a:lnSpc>
            </a:pPr>
            <a:r>
              <a:rPr lang="de-DE" sz="72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Re</a:t>
            </a:r>
            <a:r>
              <a:rPr lang="de-DE" sz="7200" b="1" spc="-1" dirty="0">
                <a:solidFill>
                  <a:srgbClr val="FFFFFF"/>
                </a:solidFill>
                <a:latin typeface="Roboto"/>
                <a:ea typeface="Roboto"/>
              </a:rPr>
              <a:t>stauratoren</a:t>
            </a:r>
            <a:endParaRPr lang="de-DE" sz="7200" b="0" strike="noStrike" spc="-1" dirty="0">
              <a:latin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2937C2-EE66-384E-50F0-B631823A5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417" y="508219"/>
            <a:ext cx="2199301" cy="1277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/>
      </p:transition>
    </mc:Choice>
    <mc:Fallback xmlns="" xmlns:p15="http://schemas.microsoft.com/office/powerpoint/2012/main">
      <p:transition>
        <p:push dir="l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F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76CAAD-552C-DA44-DA83-A101CCB7E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5">
            <a:extLst>
              <a:ext uri="{FF2B5EF4-FFF2-40B4-BE49-F238E27FC236}">
                <a16:creationId xmlns:a16="http://schemas.microsoft.com/office/drawing/2014/main" id="{B262DCC1-C39F-F5A9-A6AA-D615DB249B1A}"/>
              </a:ext>
            </a:extLst>
          </p:cNvPr>
          <p:cNvSpPr/>
          <p:nvPr/>
        </p:nvSpPr>
        <p:spPr>
          <a:xfrm>
            <a:off x="471240" y="1179951"/>
            <a:ext cx="10859369" cy="4749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0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4. Berufseinstieg und Weiterbildung</a:t>
            </a:r>
            <a:endParaRPr lang="de-DE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DE" sz="2000" b="1" spc="-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Der Zugang zum Beruf erfolgt in Deutschland in der Regel durch ein abgeschlossenes </a:t>
            </a:r>
            <a:r>
              <a:rPr lang="de-DE" sz="2000" b="1" spc="-1" dirty="0">
                <a:latin typeface="Roboto" panose="02000000000000000000" pitchFamily="2" charset="0"/>
                <a:ea typeface="Roboto" panose="02000000000000000000" pitchFamily="2" charset="0"/>
              </a:rPr>
              <a:t>Hochschulstudium der Konservierung und Restaurierung</a:t>
            </a: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Der europäische Konsens zur Tätigkeit der Konservierung und Restaurierung ist in den </a:t>
            </a:r>
            <a:r>
              <a:rPr lang="de-DE" sz="2000" b="1" spc="-1" dirty="0">
                <a:latin typeface="Roboto" panose="02000000000000000000" pitchFamily="2" charset="0"/>
                <a:ea typeface="Roboto" panose="02000000000000000000" pitchFamily="2" charset="0"/>
              </a:rPr>
              <a:t>europäischen Berufsrichtlinien </a:t>
            </a: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genau definiert: ein konsekutives Studium. Für den Antritt des Studiums werden in der Regel ein studienvorbereitendes Praktikum sowie eine Eignungsprüfung verlangt.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 Studium </a:t>
            </a:r>
            <a:r>
              <a:rPr lang="de-DE" sz="2000" b="1" spc="-1" dirty="0">
                <a:latin typeface="Roboto" panose="02000000000000000000" pitchFamily="2" charset="0"/>
                <a:ea typeface="Roboto" panose="02000000000000000000" pitchFamily="2" charset="0"/>
              </a:rPr>
              <a:t>spezialisieren sich die Studierenden meist auf eine Fachrichtung</a:t>
            </a: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welche abhängig von der jeweiligen Hochschule mehrere Werk- oder Materialgruppen umfasst.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b="1" spc="-1" dirty="0">
                <a:latin typeface="Roboto" panose="02000000000000000000" pitchFamily="2" charset="0"/>
                <a:ea typeface="Roboto" panose="02000000000000000000" pitchFamily="2" charset="0"/>
              </a:rPr>
              <a:t>Lebenslanges Lernen </a:t>
            </a: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ist Voraussetzung für die Bewältigung anstehender, sich fortwährend ändernder Problemstellungen.</a:t>
            </a:r>
          </a:p>
        </p:txBody>
      </p:sp>
      <p:sp>
        <p:nvSpPr>
          <p:cNvPr id="15" name="CustomShape 4">
            <a:extLst>
              <a:ext uri="{FF2B5EF4-FFF2-40B4-BE49-F238E27FC236}">
                <a16:creationId xmlns:a16="http://schemas.microsoft.com/office/drawing/2014/main" id="{4D64A626-2C24-9309-898E-4E00C19BFB2A}"/>
              </a:ext>
            </a:extLst>
          </p:cNvPr>
          <p:cNvSpPr/>
          <p:nvPr/>
        </p:nvSpPr>
        <p:spPr>
          <a:xfrm>
            <a:off x="536400" y="6356520"/>
            <a:ext cx="3130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Verband der Restauratoren</a:t>
            </a:r>
            <a:endParaRPr lang="de-DE" sz="1200" b="1" strike="noStrike" spc="-1" dirty="0">
              <a:latin typeface="Arial"/>
            </a:endParaRPr>
          </a:p>
        </p:txBody>
      </p:sp>
      <p:sp>
        <p:nvSpPr>
          <p:cNvPr id="17" name="CustomShape 1">
            <a:extLst>
              <a:ext uri="{FF2B5EF4-FFF2-40B4-BE49-F238E27FC236}">
                <a16:creationId xmlns:a16="http://schemas.microsoft.com/office/drawing/2014/main" id="{1E786FE7-B625-519F-A7C1-1B2E82BC5A3C}"/>
              </a:ext>
            </a:extLst>
          </p:cNvPr>
          <p:cNvSpPr/>
          <p:nvPr/>
        </p:nvSpPr>
        <p:spPr>
          <a:xfrm>
            <a:off x="471240" y="373844"/>
            <a:ext cx="9143280" cy="1038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8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BERUFSBILD RESTAURATOR:IN</a:t>
            </a:r>
            <a:br>
              <a:rPr sz="4800" dirty="0"/>
            </a:br>
            <a:endParaRPr lang="de-DE" sz="4800" b="0" strike="noStrike" spc="-1" dirty="0">
              <a:latin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855C55-DAC3-FB58-FE1C-0F916EE1E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426" y="384649"/>
            <a:ext cx="699078" cy="38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3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F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9146B1-34D5-05C5-F1A8-052AFEFD8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CD7F619-7585-1106-F1D8-A698DB500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55" y="-667821"/>
            <a:ext cx="12373510" cy="9280133"/>
          </a:xfrm>
          <a:prstGeom prst="rect">
            <a:avLst/>
          </a:prstGeom>
        </p:spPr>
      </p:pic>
      <p:sp>
        <p:nvSpPr>
          <p:cNvPr id="15" name="CustomShape 4">
            <a:extLst>
              <a:ext uri="{FF2B5EF4-FFF2-40B4-BE49-F238E27FC236}">
                <a16:creationId xmlns:a16="http://schemas.microsoft.com/office/drawing/2014/main" id="{9A9BFA9C-2B3B-2E1B-1F53-094B60B3127E}"/>
              </a:ext>
            </a:extLst>
          </p:cNvPr>
          <p:cNvSpPr/>
          <p:nvPr/>
        </p:nvSpPr>
        <p:spPr>
          <a:xfrm>
            <a:off x="536400" y="6356520"/>
            <a:ext cx="3130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Verband der Restauratoren</a:t>
            </a:r>
            <a:endParaRPr lang="de-DE" sz="1200" b="1" strike="noStrike" spc="-1" dirty="0">
              <a:latin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294F616-F172-E882-ECFC-C68F8CEDEA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426" y="384649"/>
            <a:ext cx="699078" cy="38966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1B22DB8-D0C7-9710-32C3-9CE417C4B560}"/>
              </a:ext>
            </a:extLst>
          </p:cNvPr>
          <p:cNvSpPr txBox="1"/>
          <p:nvPr/>
        </p:nvSpPr>
        <p:spPr>
          <a:xfrm>
            <a:off x="4294115" y="6242518"/>
            <a:ext cx="78978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200" b="0" i="0" u="none" strike="noStrike" baseline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Die Restauratorinnen Laura Niklas (auf der Tragfläche) und Kathrin Strobl beim Wachsen des Flugzeugs „English Electric Canberra“ aus der Sammlung des Militärhistorischen Museums in Berlin-Gatow, Foto: Frank Lemke, MHM</a:t>
            </a:r>
            <a:endParaRPr lang="de-DE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19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F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97094-539C-EB1D-C4E0-FA8F374B8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5">
            <a:extLst>
              <a:ext uri="{FF2B5EF4-FFF2-40B4-BE49-F238E27FC236}">
                <a16:creationId xmlns:a16="http://schemas.microsoft.com/office/drawing/2014/main" id="{BA1FABC0-3292-D1DB-5A88-90DAD6E9AAD1}"/>
              </a:ext>
            </a:extLst>
          </p:cNvPr>
          <p:cNvSpPr/>
          <p:nvPr/>
        </p:nvSpPr>
        <p:spPr>
          <a:xfrm>
            <a:off x="471240" y="1154126"/>
            <a:ext cx="10859369" cy="66067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000" b="1" spc="-1" dirty="0">
                <a:solidFill>
                  <a:srgbClr val="FFFFFF"/>
                </a:solidFill>
                <a:latin typeface="Roboto"/>
                <a:ea typeface="Roboto"/>
              </a:rPr>
              <a:t>5</a:t>
            </a:r>
            <a:r>
              <a:rPr lang="de-DE" sz="40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. Fachrichtungen und Spezialisierungen</a:t>
            </a:r>
            <a:endParaRPr lang="de-DE" sz="40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ARCHÄOLOGISCHES KULTURGUT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ETHNOGRAFISCHE OBJEKTE – VOLKS- UND VÖLKERKUNDE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FOTOGRAFIE, FILM UND AUDIOVISUELLES KULTURGUT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	</a:t>
            </a: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GEMÄLDE &amp; SKULPTUREN		GLASMALEREI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GRAFIK, ARCHIV- UND BIBLIOTHEKSGUT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INDUSTRIELLES KULTURGUT 		KUNSTHANDWERKLICHE OBJEKTE 		LEDER UND ARTVERWANDTE MATERIALIEN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METALLOBJEKTE  	MÖBEL UND HOLZOBJEKTE 		MUSIKINSTRUMENTE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MODERNE UND ZEITGENÖSSISCHE KUNST		PRÄVENTIVE KONSERVIERUNG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STEINKONSERVIERUNG	 TEXTIL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WANDMALEREI UND ARCHITEKTUROBERFLÄCHEN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b="1" spc="-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b="1" spc="-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b="1" spc="-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CustomShape 4">
            <a:extLst>
              <a:ext uri="{FF2B5EF4-FFF2-40B4-BE49-F238E27FC236}">
                <a16:creationId xmlns:a16="http://schemas.microsoft.com/office/drawing/2014/main" id="{024EF6B4-8E16-5A4D-984F-0D49BAE1D4C9}"/>
              </a:ext>
            </a:extLst>
          </p:cNvPr>
          <p:cNvSpPr/>
          <p:nvPr/>
        </p:nvSpPr>
        <p:spPr>
          <a:xfrm>
            <a:off x="536400" y="6356520"/>
            <a:ext cx="3130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Verband der Restauratoren</a:t>
            </a:r>
            <a:endParaRPr lang="de-DE" sz="1200" b="1" strike="noStrike" spc="-1" dirty="0">
              <a:latin typeface="Arial"/>
            </a:endParaRPr>
          </a:p>
        </p:txBody>
      </p:sp>
      <p:sp>
        <p:nvSpPr>
          <p:cNvPr id="17" name="CustomShape 1">
            <a:extLst>
              <a:ext uri="{FF2B5EF4-FFF2-40B4-BE49-F238E27FC236}">
                <a16:creationId xmlns:a16="http://schemas.microsoft.com/office/drawing/2014/main" id="{43458D72-EC5D-619D-2306-1620462ADDC5}"/>
              </a:ext>
            </a:extLst>
          </p:cNvPr>
          <p:cNvSpPr/>
          <p:nvPr/>
        </p:nvSpPr>
        <p:spPr>
          <a:xfrm>
            <a:off x="471240" y="373844"/>
            <a:ext cx="9143280" cy="1038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8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BERUFSBILD RESTAURATOR:IN</a:t>
            </a:r>
            <a:br>
              <a:rPr sz="4800" dirty="0"/>
            </a:br>
            <a:endParaRPr lang="de-DE" sz="4800" b="0" strike="noStrike" spc="-1" dirty="0">
              <a:latin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9487E65-A98F-FAAD-D9AF-5247FF75D3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426" y="384649"/>
            <a:ext cx="699078" cy="38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02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1"/>
          <p:cNvSpPr/>
          <p:nvPr/>
        </p:nvSpPr>
        <p:spPr>
          <a:xfrm>
            <a:off x="471240" y="373844"/>
            <a:ext cx="9143280" cy="1038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de-DE" sz="32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BERUFSBILD RESTAURATOR:IN</a:t>
            </a:r>
            <a:br>
              <a:rPr dirty="0"/>
            </a:br>
            <a:endParaRPr lang="de-DE" sz="4000" b="0" strike="noStrike" spc="-1" dirty="0">
              <a:latin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97F1A4-B028-7A49-8E82-F54A379E80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426" y="384649"/>
            <a:ext cx="699078" cy="389661"/>
          </a:xfrm>
          <a:prstGeom prst="rect">
            <a:avLst/>
          </a:prstGeom>
        </p:spPr>
      </p:pic>
      <p:sp>
        <p:nvSpPr>
          <p:cNvPr id="9" name="CustomShape 4">
            <a:extLst>
              <a:ext uri="{FF2B5EF4-FFF2-40B4-BE49-F238E27FC236}">
                <a16:creationId xmlns:a16="http://schemas.microsoft.com/office/drawing/2014/main" id="{1DEB3D30-617D-4D37-13A5-ED0D9F798346}"/>
              </a:ext>
            </a:extLst>
          </p:cNvPr>
          <p:cNvSpPr/>
          <p:nvPr/>
        </p:nvSpPr>
        <p:spPr>
          <a:xfrm>
            <a:off x="536400" y="6356520"/>
            <a:ext cx="3130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Verband der Restauratoren</a:t>
            </a:r>
            <a:endParaRPr lang="de-DE" sz="1200" b="1" strike="noStrike" spc="-1" dirty="0">
              <a:latin typeface="Arial"/>
            </a:endParaRPr>
          </a:p>
        </p:txBody>
      </p:sp>
      <p:sp>
        <p:nvSpPr>
          <p:cNvPr id="10" name="CustomShape 5">
            <a:extLst>
              <a:ext uri="{FF2B5EF4-FFF2-40B4-BE49-F238E27FC236}">
                <a16:creationId xmlns:a16="http://schemas.microsoft.com/office/drawing/2014/main" id="{7F73EB01-14CA-EB78-B23A-85A32163934D}"/>
              </a:ext>
            </a:extLst>
          </p:cNvPr>
          <p:cNvSpPr/>
          <p:nvPr/>
        </p:nvSpPr>
        <p:spPr>
          <a:xfrm>
            <a:off x="7162860" y="1736542"/>
            <a:ext cx="4253644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800" b="1" strike="noStrike" spc="-1" dirty="0">
                <a:latin typeface="Roboto"/>
                <a:ea typeface="Roboto"/>
              </a:rPr>
              <a:t>Entdecken Sie das Berufsbild als E-Paper</a:t>
            </a:r>
            <a:br>
              <a:rPr lang="de-DE" sz="2800" b="1" strike="noStrike" spc="-1" dirty="0">
                <a:latin typeface="Roboto"/>
                <a:ea typeface="Roboto"/>
              </a:rPr>
            </a:br>
            <a:r>
              <a:rPr lang="de-DE" sz="2800" b="1" strike="noStrike" spc="-1" dirty="0">
                <a:latin typeface="Roboto"/>
                <a:ea typeface="Roboto"/>
              </a:rPr>
              <a:t>auf der Website www.restauratoren.de:</a:t>
            </a:r>
            <a:endParaRPr lang="de-DE" sz="2800" b="1" spc="-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3C43451-9BD2-E808-8002-30BEA51730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60" y="4312010"/>
            <a:ext cx="2172146" cy="217214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E27C200-58CE-A6FB-6ED5-30E82568D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87" y="1108672"/>
            <a:ext cx="5696745" cy="5430008"/>
          </a:xfrm>
          <a:prstGeom prst="rect">
            <a:avLst/>
          </a:prstGeom>
        </p:spPr>
      </p:pic>
      <p:sp>
        <p:nvSpPr>
          <p:cNvPr id="16" name="CustomShape 4">
            <a:extLst>
              <a:ext uri="{FF2B5EF4-FFF2-40B4-BE49-F238E27FC236}">
                <a16:creationId xmlns:a16="http://schemas.microsoft.com/office/drawing/2014/main" id="{6E377E28-8393-C504-D0E6-D96D31460A58}"/>
              </a:ext>
            </a:extLst>
          </p:cNvPr>
          <p:cNvSpPr/>
          <p:nvPr/>
        </p:nvSpPr>
        <p:spPr>
          <a:xfrm>
            <a:off x="688800" y="6508920"/>
            <a:ext cx="3130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1" strike="noStrike" spc="-1" dirty="0">
                <a:latin typeface="Roboto"/>
                <a:ea typeface="Roboto"/>
              </a:rPr>
              <a:t>Verband der Restauratoren</a:t>
            </a:r>
            <a:endParaRPr lang="de-DE" sz="1200" b="1" strike="noStrike" spc="-1" dirty="0">
              <a:latin typeface="Arial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0283017B-9AB5-FBB0-3F19-EECBCC79B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531" y="323447"/>
            <a:ext cx="622530" cy="3631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2"/>
          <p:cNvSpPr/>
          <p:nvPr/>
        </p:nvSpPr>
        <p:spPr>
          <a:xfrm>
            <a:off x="9823442" y="2407872"/>
            <a:ext cx="2162455" cy="26479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000" b="1" strike="noStrike" spc="-1" dirty="0">
                <a:latin typeface="Roboto" panose="02000000000000000000" pitchFamily="2" charset="0"/>
                <a:ea typeface="Roboto" panose="02000000000000000000" pitchFamily="2" charset="0"/>
              </a:rPr>
              <a:t>Lernen Sie die </a:t>
            </a:r>
            <a:br>
              <a:rPr lang="de-DE" sz="2000" b="1" strike="noStrike" spc="-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000" b="1" strike="noStrike" spc="-1" dirty="0">
                <a:latin typeface="Roboto" panose="02000000000000000000" pitchFamily="2" charset="0"/>
                <a:ea typeface="Roboto" panose="02000000000000000000" pitchFamily="2" charset="0"/>
              </a:rPr>
              <a:t>Welt der Restaurierung live kennen an unserem bundesweiten Aktionstag!</a:t>
            </a:r>
          </a:p>
        </p:txBody>
      </p:sp>
      <p:sp>
        <p:nvSpPr>
          <p:cNvPr id="127" name="CustomShape 3"/>
          <p:cNvSpPr/>
          <p:nvPr/>
        </p:nvSpPr>
        <p:spPr>
          <a:xfrm>
            <a:off x="917316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A8AC7FF-9D4E-4B16-B250-62B39AFA09DD}" type="slidenum">
              <a:rPr lang="de-DE" sz="1200" b="1" strike="noStrike" spc="-1">
                <a:solidFill>
                  <a:srgbClr val="E7E6E6"/>
                </a:solidFill>
                <a:latin typeface="Calibri"/>
              </a:rPr>
              <a:t>14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2" name="CustomShape 4">
            <a:extLst>
              <a:ext uri="{FF2B5EF4-FFF2-40B4-BE49-F238E27FC236}">
                <a16:creationId xmlns:a16="http://schemas.microsoft.com/office/drawing/2014/main" id="{B12C2411-6C01-ED2E-7200-770C064F83C4}"/>
              </a:ext>
            </a:extLst>
          </p:cNvPr>
          <p:cNvSpPr/>
          <p:nvPr/>
        </p:nvSpPr>
        <p:spPr>
          <a:xfrm>
            <a:off x="536400" y="6356520"/>
            <a:ext cx="3130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Verband der Restauratoren</a:t>
            </a:r>
            <a:endParaRPr lang="de-DE" sz="1200" b="1" strike="noStrike" spc="-1" dirty="0">
              <a:latin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8E3497B-CB16-EFC0-0F26-C34CE37C5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97" y="301316"/>
            <a:ext cx="3602743" cy="117348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AE0D587-4DB6-3E47-3CDE-5B946B82C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662" y="0"/>
            <a:ext cx="9141325" cy="68613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F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EC8363-0279-17D2-B57B-E928638F5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BB4AB14-1455-38D1-FFC4-888D3F83D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1427"/>
            <a:ext cx="12384157" cy="8254162"/>
          </a:xfrm>
          <a:prstGeom prst="rect">
            <a:avLst/>
          </a:prstGeom>
        </p:spPr>
      </p:pic>
      <p:sp>
        <p:nvSpPr>
          <p:cNvPr id="38" name="CustomShape 1">
            <a:extLst>
              <a:ext uri="{FF2B5EF4-FFF2-40B4-BE49-F238E27FC236}">
                <a16:creationId xmlns:a16="http://schemas.microsoft.com/office/drawing/2014/main" id="{C983DE87-C3D4-D427-DEE4-50B9DB075D32}"/>
              </a:ext>
            </a:extLst>
          </p:cNvPr>
          <p:cNvSpPr/>
          <p:nvPr/>
        </p:nvSpPr>
        <p:spPr>
          <a:xfrm>
            <a:off x="8859240" y="63622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E49AF4B-CE33-471F-A563-3D81C6899562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2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41" name="CustomShape 3">
            <a:extLst>
              <a:ext uri="{FF2B5EF4-FFF2-40B4-BE49-F238E27FC236}">
                <a16:creationId xmlns:a16="http://schemas.microsoft.com/office/drawing/2014/main" id="{67D4C66A-8841-31FF-CF58-5E2537801BFF}"/>
              </a:ext>
            </a:extLst>
          </p:cNvPr>
          <p:cNvSpPr/>
          <p:nvPr/>
        </p:nvSpPr>
        <p:spPr>
          <a:xfrm>
            <a:off x="268605" y="5332287"/>
            <a:ext cx="3954074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b="1" spc="-1" dirty="0">
                <a:solidFill>
                  <a:srgbClr val="FFFFFF"/>
                </a:solidFill>
                <a:latin typeface="Roboto"/>
                <a:ea typeface="Roboto"/>
              </a:rPr>
              <a:t>Verband der</a:t>
            </a:r>
          </a:p>
          <a:p>
            <a:pPr>
              <a:lnSpc>
                <a:spcPct val="100000"/>
              </a:lnSpc>
            </a:pPr>
            <a:r>
              <a:rPr lang="de-DE" sz="20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Re</a:t>
            </a:r>
            <a:r>
              <a:rPr lang="de-DE" sz="2000" b="1" spc="-1" dirty="0">
                <a:solidFill>
                  <a:srgbClr val="FFFFFF"/>
                </a:solidFill>
                <a:latin typeface="Roboto"/>
                <a:ea typeface="Roboto"/>
              </a:rPr>
              <a:t>stauratoren</a:t>
            </a:r>
            <a:endParaRPr lang="de-DE" sz="2000" b="0" strike="noStrike" spc="-1" dirty="0">
              <a:latin typeface="Arial"/>
            </a:endParaRPr>
          </a:p>
        </p:txBody>
      </p:sp>
      <p:sp>
        <p:nvSpPr>
          <p:cNvPr id="2" name="CustomShape 3">
            <a:extLst>
              <a:ext uri="{FF2B5EF4-FFF2-40B4-BE49-F238E27FC236}">
                <a16:creationId xmlns:a16="http://schemas.microsoft.com/office/drawing/2014/main" id="{92088CC0-69AD-FC25-6312-E7D83AB9A788}"/>
              </a:ext>
            </a:extLst>
          </p:cNvPr>
          <p:cNvSpPr/>
          <p:nvPr/>
        </p:nvSpPr>
        <p:spPr>
          <a:xfrm>
            <a:off x="69822" y="1122978"/>
            <a:ext cx="10647603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3600" b="1" spc="-1" dirty="0">
                <a:solidFill>
                  <a:srgbClr val="FFFFFF"/>
                </a:solidFill>
                <a:latin typeface="Roboto"/>
                <a:ea typeface="Roboto"/>
              </a:rPr>
              <a:t>Was macht den Beruf der </a:t>
            </a:r>
            <a:r>
              <a:rPr lang="de-DE" sz="3600" b="1" spc="-1" dirty="0" err="1">
                <a:solidFill>
                  <a:srgbClr val="FFFFFF"/>
                </a:solidFill>
                <a:latin typeface="Roboto"/>
                <a:ea typeface="Roboto"/>
              </a:rPr>
              <a:t>Restaurator:innen</a:t>
            </a:r>
            <a:r>
              <a:rPr lang="de-DE" sz="3600" b="1" spc="-1" dirty="0">
                <a:solidFill>
                  <a:srgbClr val="FFFFFF"/>
                </a:solidFill>
                <a:latin typeface="Roboto"/>
                <a:ea typeface="Roboto"/>
              </a:rPr>
              <a:t> aus?</a:t>
            </a:r>
            <a:endParaRPr lang="de-DE" sz="3600" b="0" strike="noStrike" spc="-1" dirty="0">
              <a:latin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87B23E3-3BB3-20E9-C15A-5D14A7D3B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426" y="384649"/>
            <a:ext cx="699078" cy="38966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6FF873C-1BA0-C76D-7EC5-5E119122EBA6}"/>
              </a:ext>
            </a:extLst>
          </p:cNvPr>
          <p:cNvSpPr txBox="1"/>
          <p:nvPr/>
        </p:nvSpPr>
        <p:spPr>
          <a:xfrm>
            <a:off x="5623104" y="5904199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Einblicke in die Ateliers des Restaurierungszentrums Düsseldorf, Foto: Oliver Tjaden </a:t>
            </a:r>
          </a:p>
        </p:txBody>
      </p:sp>
    </p:spTree>
    <p:extLst>
      <p:ext uri="{BB962C8B-B14F-4D97-AF65-F5344CB8AC3E}">
        <p14:creationId xmlns:p14="http://schemas.microsoft.com/office/powerpoint/2010/main" val="245930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push/>
      </p:transition>
    </mc:Choice>
    <mc:Fallback>
      <p:transition>
        <p:push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F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A67711-55EA-F118-09FA-7453BC203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5">
            <a:extLst>
              <a:ext uri="{FF2B5EF4-FFF2-40B4-BE49-F238E27FC236}">
                <a16:creationId xmlns:a16="http://schemas.microsoft.com/office/drawing/2014/main" id="{6F3D36AF-AAF6-B2C0-6489-4EBD04405371}"/>
              </a:ext>
            </a:extLst>
          </p:cNvPr>
          <p:cNvSpPr/>
          <p:nvPr/>
        </p:nvSpPr>
        <p:spPr>
          <a:xfrm>
            <a:off x="471240" y="1536901"/>
            <a:ext cx="10119240" cy="43997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40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Der Beruf</a:t>
            </a:r>
            <a:endParaRPr lang="de-DE" sz="4000" b="0" strike="noStrike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40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Die Tätigkeiten</a:t>
            </a:r>
            <a:endParaRPr lang="de-DE" sz="4000" b="0" strike="noStrike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40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Die Kompetenzen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4000" b="1" spc="-1" dirty="0">
                <a:solidFill>
                  <a:srgbClr val="FFFFFF"/>
                </a:solidFill>
                <a:latin typeface="Roboto"/>
                <a:ea typeface="Roboto"/>
              </a:rPr>
              <a:t>Berufseinstieg und </a:t>
            </a:r>
            <a:br>
              <a:rPr lang="de-DE" sz="4000" b="1" spc="-1" dirty="0">
                <a:solidFill>
                  <a:srgbClr val="FFFFFF"/>
                </a:solidFill>
                <a:latin typeface="Roboto"/>
                <a:ea typeface="Roboto"/>
              </a:rPr>
            </a:br>
            <a:r>
              <a:rPr lang="de-DE" sz="4000" b="1" spc="-1" dirty="0">
                <a:solidFill>
                  <a:srgbClr val="FFFFFF"/>
                </a:solidFill>
                <a:latin typeface="Roboto"/>
                <a:ea typeface="Roboto"/>
              </a:rPr>
              <a:t>Weiterbildung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40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Fachrichtungen</a:t>
            </a:r>
            <a:endParaRPr lang="de-DE" sz="4000" b="0" strike="noStrike" spc="-1" dirty="0">
              <a:latin typeface="Arial"/>
            </a:endParaRPr>
          </a:p>
        </p:txBody>
      </p:sp>
      <p:sp>
        <p:nvSpPr>
          <p:cNvPr id="17" name="CustomShape 1">
            <a:extLst>
              <a:ext uri="{FF2B5EF4-FFF2-40B4-BE49-F238E27FC236}">
                <a16:creationId xmlns:a16="http://schemas.microsoft.com/office/drawing/2014/main" id="{7A2512FD-BE5D-BC5F-9AAE-58434584FB0D}"/>
              </a:ext>
            </a:extLst>
          </p:cNvPr>
          <p:cNvSpPr/>
          <p:nvPr/>
        </p:nvSpPr>
        <p:spPr>
          <a:xfrm>
            <a:off x="471240" y="373844"/>
            <a:ext cx="9143280" cy="1038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8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BERUFSBILD RESTAURATOR:IN</a:t>
            </a:r>
            <a:br>
              <a:rPr sz="4800" dirty="0"/>
            </a:br>
            <a:endParaRPr lang="de-DE" sz="4800" b="0" strike="noStrike" spc="-1" dirty="0">
              <a:latin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0C71035-8FFF-BED6-6BF0-8317E7ABCF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426" y="384649"/>
            <a:ext cx="699078" cy="38966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2D00BF3-EAF6-AA32-79BF-13F0237CE2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29" y="1642948"/>
            <a:ext cx="6442071" cy="4293704"/>
          </a:xfrm>
          <a:prstGeom prst="rect">
            <a:avLst/>
          </a:prstGeom>
        </p:spPr>
      </p:pic>
      <p:sp>
        <p:nvSpPr>
          <p:cNvPr id="5" name="CustomShape 4">
            <a:extLst>
              <a:ext uri="{FF2B5EF4-FFF2-40B4-BE49-F238E27FC236}">
                <a16:creationId xmlns:a16="http://schemas.microsoft.com/office/drawing/2014/main" id="{C2F6E737-B48A-0BDF-090E-3215179DCD41}"/>
              </a:ext>
            </a:extLst>
          </p:cNvPr>
          <p:cNvSpPr/>
          <p:nvPr/>
        </p:nvSpPr>
        <p:spPr>
          <a:xfrm>
            <a:off x="536400" y="6356520"/>
            <a:ext cx="3130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Verband der Restauratoren</a:t>
            </a:r>
            <a:endParaRPr lang="de-DE" sz="1200" b="1" strike="noStrike" spc="-1" dirty="0">
              <a:latin typeface="Arial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3C3FC04-68CD-911F-077C-4FBF36D730A5}"/>
              </a:ext>
            </a:extLst>
          </p:cNvPr>
          <p:cNvSpPr txBox="1"/>
          <p:nvPr/>
        </p:nvSpPr>
        <p:spPr>
          <a:xfrm>
            <a:off x="5623104" y="5904199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Einblicke in die Ateliers des Restaurierungszentrums Düsseldorf, Foto: Oliver Tjaden </a:t>
            </a:r>
          </a:p>
        </p:txBody>
      </p:sp>
    </p:spTree>
    <p:extLst>
      <p:ext uri="{BB962C8B-B14F-4D97-AF65-F5344CB8AC3E}">
        <p14:creationId xmlns:p14="http://schemas.microsoft.com/office/powerpoint/2010/main" val="53956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F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A3075-062C-2A05-0953-7DA5A0795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5">
            <a:extLst>
              <a:ext uri="{FF2B5EF4-FFF2-40B4-BE49-F238E27FC236}">
                <a16:creationId xmlns:a16="http://schemas.microsoft.com/office/drawing/2014/main" id="{EDABB48D-3C0F-3DE1-938E-98C24DBFED29}"/>
              </a:ext>
            </a:extLst>
          </p:cNvPr>
          <p:cNvSpPr/>
          <p:nvPr/>
        </p:nvSpPr>
        <p:spPr>
          <a:xfrm>
            <a:off x="3117573" y="1350254"/>
            <a:ext cx="8603187" cy="55077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40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Der Beruf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strike="noStrike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Schutz und Erhalt des Kulturerbes</a:t>
            </a:r>
            <a:br>
              <a:rPr lang="de-DE" b="1" strike="noStrike" spc="-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b="1" strike="noStrike" spc="-1" dirty="0" err="1">
                <a:latin typeface="Roboto" panose="02000000000000000000" pitchFamily="2" charset="0"/>
                <a:ea typeface="Roboto" panose="02000000000000000000" pitchFamily="2" charset="0"/>
              </a:rPr>
              <a:t>Restaurator:innen</a:t>
            </a:r>
            <a:r>
              <a:rPr lang="de-DE" b="1" strike="noStrike" spc="-1" dirty="0">
                <a:latin typeface="Roboto" panose="02000000000000000000" pitchFamily="2" charset="0"/>
                <a:ea typeface="Roboto" panose="02000000000000000000" pitchFamily="2" charset="0"/>
              </a:rPr>
              <a:t> schützen und erhalten Objekte und Werke des kulturellen Erbes für die langfristige Nutzung, Forschung und Wissensvermittlung.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DE" b="1" strike="noStrike" spc="-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strike="noStrike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Wissenschaftliche und praxisorientierte Forschung</a:t>
            </a:r>
            <a:br>
              <a:rPr lang="de-DE" b="1" strike="noStrike" spc="-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b="1" strike="noStrike" spc="-1" dirty="0">
                <a:latin typeface="Roboto" panose="02000000000000000000" pitchFamily="2" charset="0"/>
                <a:ea typeface="Roboto" panose="02000000000000000000" pitchFamily="2" charset="0"/>
              </a:rPr>
              <a:t>Sie untersuchen Material, Herstellungstechniken und den kulturellen Kontext.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DE" b="1" strike="noStrike" spc="-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Entwicklung, Planung und Durchführung </a:t>
            </a:r>
            <a:r>
              <a:rPr lang="de-DE" b="1" strike="noStrike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von Maßnahmen </a:t>
            </a:r>
            <a:br>
              <a:rPr lang="de-DE" b="1" strike="noStrike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b="1" strike="noStrike" spc="-1" dirty="0">
                <a:latin typeface="Roboto" panose="02000000000000000000" pitchFamily="2" charset="0"/>
                <a:ea typeface="Roboto" panose="02000000000000000000" pitchFamily="2" charset="0"/>
              </a:rPr>
              <a:t>Sie sind planerisch-organisatorisch und ausführend tätig.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b="1" spc="-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Vielfältige Tätigkeitsfelder</a:t>
            </a:r>
            <a:br>
              <a:rPr lang="de-DE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b="1" spc="-1" dirty="0" err="1">
                <a:latin typeface="Roboto" panose="02000000000000000000" pitchFamily="2" charset="0"/>
                <a:ea typeface="Roboto" panose="02000000000000000000" pitchFamily="2" charset="0"/>
              </a:rPr>
              <a:t>Restaurator:innen</a:t>
            </a:r>
            <a:r>
              <a:rPr lang="de-DE" b="1" spc="-1" dirty="0">
                <a:latin typeface="Roboto" panose="02000000000000000000" pitchFamily="2" charset="0"/>
                <a:ea typeface="Roboto" panose="02000000000000000000" pitchFamily="2" charset="0"/>
              </a:rPr>
              <a:t> sind als Angehörige eines freien Berufs vorwiegend in der Praxis, der Wissenschaft, der Forschung, in der Planung, in der Lehre, im Museums- und Ausstellungswesen und in der Denkmalpflege tätig.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000" b="1" strike="noStrike" spc="-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CustomShape 1">
            <a:extLst>
              <a:ext uri="{FF2B5EF4-FFF2-40B4-BE49-F238E27FC236}">
                <a16:creationId xmlns:a16="http://schemas.microsoft.com/office/drawing/2014/main" id="{CE4D1FFB-65ED-6635-2500-8F25AECFD313}"/>
              </a:ext>
            </a:extLst>
          </p:cNvPr>
          <p:cNvSpPr/>
          <p:nvPr/>
        </p:nvSpPr>
        <p:spPr>
          <a:xfrm>
            <a:off x="471240" y="373844"/>
            <a:ext cx="9143280" cy="1038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8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BERUFSBILD RESTAURATOR:IN</a:t>
            </a:r>
            <a:br>
              <a:rPr sz="4800" dirty="0"/>
            </a:br>
            <a:endParaRPr lang="de-DE" sz="4800" b="0" strike="noStrike" spc="-1" dirty="0">
              <a:latin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5780ADF-B4D1-E36A-9DAA-9A097474A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426" y="384649"/>
            <a:ext cx="699078" cy="38966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F5ED5E6-57AE-BDBF-3AD7-D01EB1F4F1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666" y="1364532"/>
            <a:ext cx="3662312" cy="54934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F6FAE1-5B1D-6171-56F2-1D67D8C00903}"/>
              </a:ext>
            </a:extLst>
          </p:cNvPr>
          <p:cNvSpPr txBox="1"/>
          <p:nvPr/>
        </p:nvSpPr>
        <p:spPr>
          <a:xfrm>
            <a:off x="613781" y="6484156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Foto: Oliver Tjaden </a:t>
            </a:r>
          </a:p>
        </p:txBody>
      </p:sp>
    </p:spTree>
    <p:extLst>
      <p:ext uri="{BB962C8B-B14F-4D97-AF65-F5344CB8AC3E}">
        <p14:creationId xmlns:p14="http://schemas.microsoft.com/office/powerpoint/2010/main" val="266765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F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F50EE5-5B7A-074C-A739-A9369DD80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5">
            <a:extLst>
              <a:ext uri="{FF2B5EF4-FFF2-40B4-BE49-F238E27FC236}">
                <a16:creationId xmlns:a16="http://schemas.microsoft.com/office/drawing/2014/main" id="{BBFF559D-F10C-797A-9F93-6AA3386F3B3A}"/>
              </a:ext>
            </a:extLst>
          </p:cNvPr>
          <p:cNvSpPr/>
          <p:nvPr/>
        </p:nvSpPr>
        <p:spPr>
          <a:xfrm>
            <a:off x="471240" y="1135812"/>
            <a:ext cx="11028334" cy="518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0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2. Die Tätigkeiten</a:t>
            </a:r>
            <a:endParaRPr lang="de-DE" sz="4000" b="0" strike="noStrike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000" b="1" spc="-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Konservieren </a:t>
            </a:r>
          </a:p>
          <a:p>
            <a:pPr lvl="1">
              <a:spcAft>
                <a:spcPts val="600"/>
              </a:spcAft>
            </a:pPr>
            <a:r>
              <a:rPr lang="de-DE" sz="1600" b="1" dirty="0">
                <a:latin typeface="Roboto" panose="02000000000000000000" pitchFamily="2" charset="0"/>
                <a:ea typeface="Roboto" panose="02000000000000000000" pitchFamily="2" charset="0"/>
              </a:rPr>
              <a:t>Die Konservierung bezeichnet allgemein alle „Vorkehrungen und Maßnahmen, die auf die Bewahrung des Kulturerbes bei gleichzeitiger Respektierung der Bedeutung abzielen, ein- schließlich der Zugänglichkeit für gegenwärtige und zukünftige Generationen“1. Hierzu gehören im Rahmen der </a:t>
            </a:r>
            <a:r>
              <a:rPr lang="de-DE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stabili</a:t>
            </a:r>
            <a:r>
              <a:rPr lang="de-DE" sz="16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de-DE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sierenden</a:t>
            </a:r>
            <a:r>
              <a:rPr lang="de-DE" sz="1600" b="1" dirty="0">
                <a:latin typeface="Roboto" panose="02000000000000000000" pitchFamily="2" charset="0"/>
                <a:ea typeface="Roboto" panose="02000000000000000000" pitchFamily="2" charset="0"/>
              </a:rPr>
              <a:t> Konservierung „Maßnahmen, die direkt an einem Objekt vorgenommen werden, um weiteren Abbau zu verhindern oder zu verzögern und/oder Schaden zu begrenzen“.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Restaurieren</a:t>
            </a:r>
          </a:p>
          <a:p>
            <a:pPr lvl="1">
              <a:spcAft>
                <a:spcPts val="600"/>
              </a:spcAft>
            </a:pPr>
            <a:r>
              <a:rPr lang="de-DE" sz="1600" b="1" dirty="0">
                <a:latin typeface="Roboto" panose="02000000000000000000" pitchFamily="2" charset="0"/>
                <a:ea typeface="Roboto" panose="02000000000000000000" pitchFamily="2" charset="0"/>
              </a:rPr>
              <a:t>Die Restaurierung beschreibt „Maßnahmen an einem stabilen oder stabilisierten Objekt, die darauf abzielen, dessen Wertschätzung, dessen Verständnis und/oder dessen Benutzung zu erleichtern, wobei dessen Bedeutung sowie die vorgefundenen Techniken und Materialien respektiert werden“.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Prävention</a:t>
            </a:r>
          </a:p>
          <a:p>
            <a:pPr lvl="1">
              <a:spcAft>
                <a:spcPts val="600"/>
              </a:spcAft>
            </a:pPr>
            <a:r>
              <a:rPr lang="de-DE" sz="1600" b="1" dirty="0">
                <a:latin typeface="Roboto" panose="02000000000000000000" pitchFamily="2" charset="0"/>
                <a:ea typeface="Roboto" panose="02000000000000000000" pitchFamily="2" charset="0"/>
              </a:rPr>
              <a:t>Die Präventive Konservierung beinhaltet „Vorkehrungen und Maßnahmen zur Vermeidung oder Minimierung von künftigem Schaden, Abbau, Verlust und folglich invasivem Eingriff“. </a:t>
            </a:r>
            <a:br>
              <a:rPr lang="de-DE" sz="16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1600" b="1" dirty="0">
                <a:latin typeface="Roboto" panose="02000000000000000000" pitchFamily="2" charset="0"/>
                <a:ea typeface="Roboto" panose="02000000000000000000" pitchFamily="2" charset="0"/>
              </a:rPr>
              <a:t>(DIN EN 15898:2019, Erhaltung des kulturellen Erbes)</a:t>
            </a:r>
          </a:p>
        </p:txBody>
      </p:sp>
      <p:sp>
        <p:nvSpPr>
          <p:cNvPr id="17" name="CustomShape 1">
            <a:extLst>
              <a:ext uri="{FF2B5EF4-FFF2-40B4-BE49-F238E27FC236}">
                <a16:creationId xmlns:a16="http://schemas.microsoft.com/office/drawing/2014/main" id="{C77CBF80-AEA2-7C59-5943-F2BDF818FA12}"/>
              </a:ext>
            </a:extLst>
          </p:cNvPr>
          <p:cNvSpPr/>
          <p:nvPr/>
        </p:nvSpPr>
        <p:spPr>
          <a:xfrm>
            <a:off x="471240" y="373844"/>
            <a:ext cx="9143280" cy="1038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8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BERUFSBILD RESTAURATOR:IN</a:t>
            </a:r>
            <a:br>
              <a:rPr sz="4800" dirty="0"/>
            </a:br>
            <a:endParaRPr lang="de-DE" sz="4800" b="0" strike="noStrike" spc="-1" dirty="0">
              <a:latin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39AF382-8E53-E51B-CCDF-78808CB67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426" y="384649"/>
            <a:ext cx="699078" cy="389661"/>
          </a:xfrm>
          <a:prstGeom prst="rect">
            <a:avLst/>
          </a:prstGeom>
        </p:spPr>
      </p:pic>
      <p:sp>
        <p:nvSpPr>
          <p:cNvPr id="4" name="CustomShape 4">
            <a:extLst>
              <a:ext uri="{FF2B5EF4-FFF2-40B4-BE49-F238E27FC236}">
                <a16:creationId xmlns:a16="http://schemas.microsoft.com/office/drawing/2014/main" id="{7F22777E-1551-7A89-D553-4CE9D4965303}"/>
              </a:ext>
            </a:extLst>
          </p:cNvPr>
          <p:cNvSpPr/>
          <p:nvPr/>
        </p:nvSpPr>
        <p:spPr>
          <a:xfrm>
            <a:off x="536400" y="6356520"/>
            <a:ext cx="3130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Verband der Restauratoren</a:t>
            </a:r>
            <a:endParaRPr lang="de-DE" sz="12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069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F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8822BB-92C5-5E02-BE2D-740435466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5">
            <a:extLst>
              <a:ext uri="{FF2B5EF4-FFF2-40B4-BE49-F238E27FC236}">
                <a16:creationId xmlns:a16="http://schemas.microsoft.com/office/drawing/2014/main" id="{08B1026A-DC68-AE96-15C0-A4ABB50A6D7E}"/>
              </a:ext>
            </a:extLst>
          </p:cNvPr>
          <p:cNvSpPr/>
          <p:nvPr/>
        </p:nvSpPr>
        <p:spPr>
          <a:xfrm>
            <a:off x="471240" y="1135812"/>
            <a:ext cx="6794264" cy="41689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0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2. Die Tätigkeiten</a:t>
            </a:r>
            <a:endParaRPr lang="de-DE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DE" sz="2000" b="1" spc="-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000" b="1" spc="-1" dirty="0">
                <a:latin typeface="Roboto" panose="02000000000000000000" pitchFamily="2" charset="0"/>
                <a:ea typeface="Roboto" panose="02000000000000000000" pitchFamily="2" charset="0"/>
              </a:rPr>
              <a:t>Grundlegende Kriterien: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Kompetenz durch spezielle Ausbildung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Maßnahmen basieren auf Technik und Wissenschaft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Restaurierungsethik als Rahmen allen Handelns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Bestandsaufnahmen vor Maßnahmen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Objektbewertung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Umfassende Dokumentation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000" b="1" spc="-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CustomShape 4">
            <a:extLst>
              <a:ext uri="{FF2B5EF4-FFF2-40B4-BE49-F238E27FC236}">
                <a16:creationId xmlns:a16="http://schemas.microsoft.com/office/drawing/2014/main" id="{1936744D-3826-DE85-E997-D4AA8C19B17F}"/>
              </a:ext>
            </a:extLst>
          </p:cNvPr>
          <p:cNvSpPr/>
          <p:nvPr/>
        </p:nvSpPr>
        <p:spPr>
          <a:xfrm>
            <a:off x="536400" y="6356520"/>
            <a:ext cx="3130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Verband der Restauratoren</a:t>
            </a:r>
            <a:endParaRPr lang="de-DE" sz="1200" b="1" strike="noStrike" spc="-1" dirty="0">
              <a:latin typeface="Arial"/>
            </a:endParaRPr>
          </a:p>
        </p:txBody>
      </p:sp>
      <p:sp>
        <p:nvSpPr>
          <p:cNvPr id="17" name="CustomShape 1">
            <a:extLst>
              <a:ext uri="{FF2B5EF4-FFF2-40B4-BE49-F238E27FC236}">
                <a16:creationId xmlns:a16="http://schemas.microsoft.com/office/drawing/2014/main" id="{49D61981-1036-AE96-0B76-9D5E31342AC6}"/>
              </a:ext>
            </a:extLst>
          </p:cNvPr>
          <p:cNvSpPr/>
          <p:nvPr/>
        </p:nvSpPr>
        <p:spPr>
          <a:xfrm>
            <a:off x="471240" y="373844"/>
            <a:ext cx="9143280" cy="1038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8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BERUFSBILD RESTAURATOR:IN</a:t>
            </a:r>
            <a:br>
              <a:rPr sz="4800" dirty="0"/>
            </a:br>
            <a:endParaRPr lang="de-DE" sz="4800" b="0" strike="noStrike" spc="-1" dirty="0">
              <a:latin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B07A760-1C39-8309-8712-FDBEA3A150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426" y="384649"/>
            <a:ext cx="699078" cy="38966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A96561A-0BB3-D4D2-F100-FDB749DFAE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58" y="1411951"/>
            <a:ext cx="6160031" cy="410718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A8ABDA0-6A34-7ED8-121B-2F4828CC1396}"/>
              </a:ext>
            </a:extLst>
          </p:cNvPr>
          <p:cNvSpPr txBox="1"/>
          <p:nvPr/>
        </p:nvSpPr>
        <p:spPr>
          <a:xfrm>
            <a:off x="7085958" y="5519140"/>
            <a:ext cx="49006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Julica</a:t>
            </a:r>
            <a:r>
              <a:rPr lang="de-DE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Ebeling und Eliza Seifert von </a:t>
            </a:r>
            <a:r>
              <a:rPr lang="de-DE" sz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Duvar</a:t>
            </a:r>
            <a:r>
              <a:rPr lang="de-DE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Restaurierung erfassen eine Gebäudehülle. Foto: Denise Czaja </a:t>
            </a:r>
          </a:p>
        </p:txBody>
      </p:sp>
    </p:spTree>
    <p:extLst>
      <p:ext uri="{BB962C8B-B14F-4D97-AF65-F5344CB8AC3E}">
        <p14:creationId xmlns:p14="http://schemas.microsoft.com/office/powerpoint/2010/main" val="235874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F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078FB-CE1E-222B-3BF4-15720FBF2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5">
            <a:extLst>
              <a:ext uri="{FF2B5EF4-FFF2-40B4-BE49-F238E27FC236}">
                <a16:creationId xmlns:a16="http://schemas.microsoft.com/office/drawing/2014/main" id="{7AB936EB-A035-1DD2-0B23-7D76220D4105}"/>
              </a:ext>
            </a:extLst>
          </p:cNvPr>
          <p:cNvSpPr/>
          <p:nvPr/>
        </p:nvSpPr>
        <p:spPr>
          <a:xfrm>
            <a:off x="471240" y="1135812"/>
            <a:ext cx="5624760" cy="58616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0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2. Die Tätigkeiten</a:t>
            </a:r>
            <a:endParaRPr lang="de-DE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DE" sz="2000" b="1" spc="-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DE" sz="2000" b="1" spc="-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000" b="1" spc="-1" dirty="0" err="1">
                <a:latin typeface="Roboto" panose="02000000000000000000" pitchFamily="2" charset="0"/>
                <a:ea typeface="Roboto" panose="02000000000000000000" pitchFamily="2" charset="0"/>
              </a:rPr>
              <a:t>Restaurator:innen</a:t>
            </a:r>
            <a:r>
              <a:rPr lang="de-DE" sz="2000" b="1" spc="-1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lehren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beraten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erstellen als Sachverständige Gutachten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sind </a:t>
            </a:r>
            <a:r>
              <a:rPr lang="de-DE" sz="2000" b="1" spc="-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Fachplaner:innen</a:t>
            </a:r>
            <a:endParaRPr lang="de-DE" sz="2000" b="1" spc="-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sind mit der Forschung, Konzeptionierung, Erstellung von Leistungsverzeichnissen,  Maßnahmendurchführung und der Bauleitung betraut.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000" b="1" spc="-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000" b="1" spc="-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000" b="1" spc="-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CustomShape 4">
            <a:extLst>
              <a:ext uri="{FF2B5EF4-FFF2-40B4-BE49-F238E27FC236}">
                <a16:creationId xmlns:a16="http://schemas.microsoft.com/office/drawing/2014/main" id="{C50B0149-BBE5-C9F1-0C86-37EEF6D7674D}"/>
              </a:ext>
            </a:extLst>
          </p:cNvPr>
          <p:cNvSpPr/>
          <p:nvPr/>
        </p:nvSpPr>
        <p:spPr>
          <a:xfrm>
            <a:off x="536400" y="6356520"/>
            <a:ext cx="3130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Verband der Restauratoren</a:t>
            </a:r>
            <a:endParaRPr lang="de-DE" sz="1200" b="1" strike="noStrike" spc="-1" dirty="0">
              <a:latin typeface="Arial"/>
            </a:endParaRPr>
          </a:p>
        </p:txBody>
      </p:sp>
      <p:sp>
        <p:nvSpPr>
          <p:cNvPr id="17" name="CustomShape 1">
            <a:extLst>
              <a:ext uri="{FF2B5EF4-FFF2-40B4-BE49-F238E27FC236}">
                <a16:creationId xmlns:a16="http://schemas.microsoft.com/office/drawing/2014/main" id="{3DCE5DD3-7F74-E534-07F5-E23F5813423C}"/>
              </a:ext>
            </a:extLst>
          </p:cNvPr>
          <p:cNvSpPr/>
          <p:nvPr/>
        </p:nvSpPr>
        <p:spPr>
          <a:xfrm>
            <a:off x="471240" y="373844"/>
            <a:ext cx="9143280" cy="1038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8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BERUFSBILD RESTAURATOR:IN</a:t>
            </a:r>
            <a:br>
              <a:rPr sz="4800" dirty="0"/>
            </a:br>
            <a:endParaRPr lang="de-DE" sz="4800" b="0" strike="noStrike" spc="-1" dirty="0">
              <a:latin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BA2B45F-D61E-ED97-CAE7-107BFAB9D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426" y="384649"/>
            <a:ext cx="699078" cy="38966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6C4DF26-423F-D72B-8591-3CE8A56C4C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17" y="2524539"/>
            <a:ext cx="6473442" cy="433346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7364AC9-C3FF-E273-78D8-1A356C905A91}"/>
              </a:ext>
            </a:extLst>
          </p:cNvPr>
          <p:cNvSpPr txBox="1"/>
          <p:nvPr/>
        </p:nvSpPr>
        <p:spPr>
          <a:xfrm>
            <a:off x="6982795" y="6356520"/>
            <a:ext cx="66393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Untersuchungen mit </a:t>
            </a:r>
            <a:r>
              <a:rPr lang="de-DE" sz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Kopflupe</a:t>
            </a:r>
            <a:r>
              <a:rPr lang="de-DE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Foto: Ulrich Schießl, Naumburg Kolleg</a:t>
            </a:r>
          </a:p>
        </p:txBody>
      </p:sp>
    </p:spTree>
    <p:extLst>
      <p:ext uri="{BB962C8B-B14F-4D97-AF65-F5344CB8AC3E}">
        <p14:creationId xmlns:p14="http://schemas.microsoft.com/office/powerpoint/2010/main" val="298313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F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633552-8301-0D27-0982-181772477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5">
            <a:extLst>
              <a:ext uri="{FF2B5EF4-FFF2-40B4-BE49-F238E27FC236}">
                <a16:creationId xmlns:a16="http://schemas.microsoft.com/office/drawing/2014/main" id="{779992C3-EF9F-448B-1C3D-B6CD0D724D56}"/>
              </a:ext>
            </a:extLst>
          </p:cNvPr>
          <p:cNvSpPr/>
          <p:nvPr/>
        </p:nvSpPr>
        <p:spPr>
          <a:xfrm>
            <a:off x="471239" y="1135812"/>
            <a:ext cx="10859369" cy="56780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0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3. Die Kompetenzen</a:t>
            </a:r>
            <a:endParaRPr lang="de-DE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DE" sz="2000" b="1" spc="-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Fundiertes theoretisches Wissen und praktische Fähigkeiten im Fachgebiet und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Kenntnisse in benachbarten Disziplinen wie Kunst-, Naturwissenschaften, Projekt- und Prozessmanagement sowie Betriebsführung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b="1" spc="-1" dirty="0">
                <a:latin typeface="Roboto" panose="02000000000000000000" pitchFamily="2" charset="0"/>
                <a:ea typeface="Roboto" panose="02000000000000000000" pitchFamily="2" charset="0"/>
              </a:rPr>
              <a:t>sind Grundlage für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Erfassung, Interpretation und Kontextualisierung von Informationen zu Herstellungstechniken, Überarbeitungen und zeitgeschichtlichen Spuren.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Anpassung oder Entwicklung neuer Werkzeuge und Methoden.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Entscheidungen über notwendige Erhaltungsmaßnahmen.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Analyse und Anpassung laufender Prozesse unter Berücksichtigung langfristiger Faktoren (z. B. Umwelteinflüsse).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spc="-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Interdisziplinäre Zusammenarbeit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000" b="1" spc="-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CustomShape 4">
            <a:extLst>
              <a:ext uri="{FF2B5EF4-FFF2-40B4-BE49-F238E27FC236}">
                <a16:creationId xmlns:a16="http://schemas.microsoft.com/office/drawing/2014/main" id="{A1276B8C-EA8B-B049-83F7-349840DD3A13}"/>
              </a:ext>
            </a:extLst>
          </p:cNvPr>
          <p:cNvSpPr/>
          <p:nvPr/>
        </p:nvSpPr>
        <p:spPr>
          <a:xfrm>
            <a:off x="536400" y="6356520"/>
            <a:ext cx="3130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Verband der Restauratoren</a:t>
            </a:r>
            <a:endParaRPr lang="de-DE" sz="1200" b="1" strike="noStrike" spc="-1" dirty="0">
              <a:latin typeface="Arial"/>
            </a:endParaRPr>
          </a:p>
        </p:txBody>
      </p:sp>
      <p:sp>
        <p:nvSpPr>
          <p:cNvPr id="17" name="CustomShape 1">
            <a:extLst>
              <a:ext uri="{FF2B5EF4-FFF2-40B4-BE49-F238E27FC236}">
                <a16:creationId xmlns:a16="http://schemas.microsoft.com/office/drawing/2014/main" id="{6E0D3F16-52EF-11F6-AFA6-FB0755464736}"/>
              </a:ext>
            </a:extLst>
          </p:cNvPr>
          <p:cNvSpPr/>
          <p:nvPr/>
        </p:nvSpPr>
        <p:spPr>
          <a:xfrm>
            <a:off x="471240" y="373844"/>
            <a:ext cx="9143280" cy="1038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8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BERUFSBILD RESTAURATOR:IN</a:t>
            </a:r>
            <a:br>
              <a:rPr sz="4800" dirty="0"/>
            </a:br>
            <a:endParaRPr lang="de-DE" sz="4800" b="0" strike="noStrike" spc="-1" dirty="0">
              <a:latin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4617BF-F83B-84F2-1843-9785A343A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426" y="384649"/>
            <a:ext cx="699078" cy="38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1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F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7B30F5-9570-CD1A-516E-374EB16F5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CFD088E-96B0-2741-ACB4-2FCE167DE9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48"/>
            <a:ext cx="12284765" cy="9314966"/>
          </a:xfrm>
          <a:prstGeom prst="rect">
            <a:avLst/>
          </a:prstGeom>
        </p:spPr>
      </p:pic>
      <p:sp>
        <p:nvSpPr>
          <p:cNvPr id="15" name="CustomShape 4">
            <a:extLst>
              <a:ext uri="{FF2B5EF4-FFF2-40B4-BE49-F238E27FC236}">
                <a16:creationId xmlns:a16="http://schemas.microsoft.com/office/drawing/2014/main" id="{F7648D5E-F159-EF06-C63B-999979E484B7}"/>
              </a:ext>
            </a:extLst>
          </p:cNvPr>
          <p:cNvSpPr/>
          <p:nvPr/>
        </p:nvSpPr>
        <p:spPr>
          <a:xfrm>
            <a:off x="536400" y="6356520"/>
            <a:ext cx="3130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FFFFFF"/>
                </a:solidFill>
                <a:latin typeface="Roboto"/>
                <a:ea typeface="Roboto"/>
              </a:rPr>
              <a:t>Verband der Restauratoren</a:t>
            </a:r>
            <a:endParaRPr lang="de-DE" sz="1200" b="1" strike="noStrike" spc="-1" dirty="0">
              <a:latin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C978E75-01A2-F188-38B4-0A8EB3453A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426" y="384649"/>
            <a:ext cx="699078" cy="38966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58C1A67-7378-17E9-D1A7-52517F4B1A31}"/>
              </a:ext>
            </a:extLst>
          </p:cNvPr>
          <p:cNvSpPr txBox="1"/>
          <p:nvPr/>
        </p:nvSpPr>
        <p:spPr>
          <a:xfrm>
            <a:off x="5759727" y="5945823"/>
            <a:ext cx="62517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Rekonstruktion eines römischen Reiterhelms. Foto: Museum Het </a:t>
            </a:r>
            <a:r>
              <a:rPr lang="de-DE" sz="1100" dirty="0" err="1">
                <a:solidFill>
                  <a:schemeClr val="bg1"/>
                </a:solidFill>
              </a:rPr>
              <a:t>Valkhof</a:t>
            </a:r>
            <a:r>
              <a:rPr lang="de-DE" sz="1100" dirty="0">
                <a:solidFill>
                  <a:schemeClr val="bg1"/>
                </a:solidFill>
              </a:rPr>
              <a:t> in Nijmegen </a:t>
            </a:r>
            <a:endParaRPr lang="de-DE" sz="1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52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ETdRPräsentation</Template>
  <TotalTime>0</TotalTime>
  <Words>1732</Words>
  <Application>Microsoft Office PowerPoint</Application>
  <PresentationFormat>Breitbild</PresentationFormat>
  <Paragraphs>190</Paragraphs>
  <Slides>14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Roboto</vt:lpstr>
      <vt:lpstr>Symbol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Broziomobil</dc:creator>
  <dc:description/>
  <cp:lastModifiedBy>Patricia Brozio</cp:lastModifiedBy>
  <cp:revision>78</cp:revision>
  <cp:lastPrinted>2022-10-04T07:39:36Z</cp:lastPrinted>
  <dcterms:created xsi:type="dcterms:W3CDTF">2018-07-10T08:21:28Z</dcterms:created>
  <dcterms:modified xsi:type="dcterms:W3CDTF">2025-03-19T13:14:10Z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Benutzerdefiniert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